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5" r:id="rId2"/>
    <p:sldId id="310" r:id="rId3"/>
    <p:sldId id="311" r:id="rId4"/>
    <p:sldId id="320" r:id="rId5"/>
    <p:sldId id="321" r:id="rId6"/>
    <p:sldId id="322" r:id="rId7"/>
    <p:sldId id="324" r:id="rId8"/>
    <p:sldId id="323" r:id="rId9"/>
    <p:sldId id="325" r:id="rId10"/>
    <p:sldId id="326" r:id="rId11"/>
    <p:sldId id="327" r:id="rId12"/>
    <p:sldId id="328" r:id="rId13"/>
    <p:sldId id="329" r:id="rId14"/>
    <p:sldId id="331" r:id="rId15"/>
    <p:sldId id="332" r:id="rId16"/>
    <p:sldId id="333" r:id="rId17"/>
    <p:sldId id="334" r:id="rId18"/>
    <p:sldId id="335" r:id="rId19"/>
    <p:sldId id="336" r:id="rId20"/>
    <p:sldId id="337" r:id="rId21"/>
  </p:sldIdLst>
  <p:sldSz cx="12188825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0" autoAdjust="0"/>
    <p:restoredTop sz="94629" autoAdjust="0"/>
  </p:normalViewPr>
  <p:slideViewPr>
    <p:cSldViewPr showGuides="1">
      <p:cViewPr varScale="1">
        <p:scale>
          <a:sx n="160" d="100"/>
          <a:sy n="160" d="100"/>
        </p:scale>
        <p:origin x="186" y="13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9/21/2023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9/21/2023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9/21/2023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9/21/2023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9/21/2023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AZ-204: Develop Compute Solutions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Sergiy nagorny</a:t>
            </a:r>
          </a:p>
          <a:p>
            <a:r>
              <a:rPr lang="it-IT" dirty="0">
                <a:solidFill>
                  <a:schemeClr val="tx1">
                    <a:lumMod val="95000"/>
                  </a:schemeClr>
                </a:solidFill>
              </a:rPr>
              <a:t>Lead consultant</a:t>
            </a:r>
          </a:p>
          <a:p>
            <a:endParaRPr lang="it-IT" dirty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it-IT" dirty="0">
                <a:solidFill>
                  <a:schemeClr val="tx1">
                    <a:lumMod val="95000"/>
                  </a:schemeClr>
                </a:solidFill>
              </a:rPr>
              <a:t>24 Sep 2023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311208" y="1752600"/>
            <a:ext cx="4306534" cy="2855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Options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Securing a Web App with SSL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Configuring a Database Connection String </a:t>
            </a:r>
            <a:r>
              <a:rPr lang="en-AU" b="0" i="0" dirty="0">
                <a:solidFill>
                  <a:schemeClr val="tx1">
                    <a:lumMod val="65000"/>
                  </a:schemeClr>
                </a:solidFill>
                <a:effectLst/>
                <a:latin typeface="PS TT Commons Roman"/>
              </a:rPr>
              <a:t>(see script)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Enabling Diagnostic Logging</a:t>
            </a:r>
          </a:p>
          <a:p>
            <a:pPr marL="742950" lvl="1" indent="-285750"/>
            <a:r>
              <a:rPr lang="en-AU" b="0" i="0" dirty="0">
                <a:effectLst/>
                <a:latin typeface="PS TT Commons Roman"/>
              </a:rPr>
              <a:t>Deploying Code to App Service Web Apps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5662364" y="1552625"/>
            <a:ext cx="3240360" cy="93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4942284" y="1752600"/>
            <a:ext cx="6120680" cy="4536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Secure a Domain with SSL/TLS Binding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External user &gt; http/https &gt; [name123.azurewebsite.net &gt; App Service Web App]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By default SSL certificate is provided over HTTPS for *.azurewebsites.net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Custom domain (e.g. pluralsight.com) can be configured instead to resolve to our web app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Considerations: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Basic, Standard, Premium or Isolated plan types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Public vs. private certificates: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Can purchase private cert from known CA (e.g. VeriSign)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Can generate own private cert from own CA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Client will likely trust cert from known CA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Managed vs. un-managed certificates: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Managed = Purchased in Azure Portal (i.e. App Service Cert)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Un-managed = Generated with own tool or purchased from commercial vendor and uploaded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You can enforce HTTPS and TLS versions (disable HTTP)</a:t>
            </a:r>
          </a:p>
        </p:txBody>
      </p:sp>
    </p:spTree>
    <p:extLst>
      <p:ext uri="{BB962C8B-B14F-4D97-AF65-F5344CB8AC3E}">
        <p14:creationId xmlns:p14="http://schemas.microsoft.com/office/powerpoint/2010/main" val="268155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6187699" y="1234876"/>
            <a:ext cx="5580114" cy="4608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  <a:p>
            <a:pPr algn="l"/>
            <a:r>
              <a:rPr lang="en-US" b="0" i="0" dirty="0">
                <a:effectLst/>
                <a:latin typeface="PS TT Commons Roman"/>
              </a:rPr>
              <a:t>Deploying code to App Service Web Apps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Using native capability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Configuring Continuous Deployment (CD):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Change to code updates App Service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App Service pulls code from GitHub, Bitbucket, and Azure Repos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Associate App Service with specific Repo branch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Deployment occurs any time a branch is updated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Continuous delivery = More checks along the way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Authorize Azure App Service to retrieve repo code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Enable/disable continuous deployment on App Service</a:t>
            </a:r>
          </a:p>
          <a:p>
            <a:pPr marL="914400" lvl="2" indent="0" algn="l">
              <a:buNone/>
            </a:pPr>
            <a:endParaRPr lang="en-AU" b="0" i="0" dirty="0">
              <a:effectLst/>
              <a:latin typeface="PS TT Commons Roman"/>
            </a:endParaRPr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442290" y="1593203"/>
            <a:ext cx="5580114" cy="485709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Enabling Diagnostic Logging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Important for Production to monitor for performance issues and errors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Application logging 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For Windows/Linux app services. Log messages generated by our app code, using a specific web framework (e.g. </a:t>
            </a:r>
            <a:r>
              <a:rPr lang="en-AU" b="0" i="0" dirty="0" err="1">
                <a:effectLst/>
                <a:latin typeface="PS TT Commons Roman"/>
              </a:rPr>
              <a:t>DotNetCore</a:t>
            </a:r>
            <a:r>
              <a:rPr lang="en-AU" b="0" i="0" dirty="0">
                <a:effectLst/>
                <a:latin typeface="PS TT Commons Roman"/>
              </a:rPr>
              <a:t>, </a:t>
            </a:r>
            <a:r>
              <a:rPr lang="en-AU" b="0" i="0" dirty="0" err="1">
                <a:effectLst/>
                <a:latin typeface="PS TT Commons Roman"/>
              </a:rPr>
              <a:t>NodeJs</a:t>
            </a:r>
            <a:r>
              <a:rPr lang="en-AU" b="0" i="0" dirty="0">
                <a:effectLst/>
                <a:latin typeface="PS TT Commons Roman"/>
              </a:rPr>
              <a:t>, etc).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Messages are assigned to different categories / log levels (e.g. Critical, Error, Warning, Info)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Can be stored on file system of app service or Azure Storage account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Web server logging 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Logs raw HTTP requests made, Method used, Client IP, etc. Standard web server logs.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Can be stored on app service file system or Azure Storage account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Detailed error messages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Prevent showing detailed error messages to users. Can be enabled for Dev only.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Turned off by default (avoid exposing sensitive error info)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Failed request tracing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Specific to Windows. Provides detailed information on failed HTTP requests and IIS components used &amp; time taken by each.</a:t>
            </a:r>
          </a:p>
          <a:p>
            <a:pPr marL="503238" indent="-285750"/>
            <a:r>
              <a:rPr lang="en-AU" b="0" i="0" dirty="0">
                <a:effectLst/>
                <a:latin typeface="PS TT Commons Roman"/>
              </a:rPr>
              <a:t>Deployment logging</a:t>
            </a:r>
          </a:p>
          <a:p>
            <a:pPr marL="962025" lvl="2" indent="-285750"/>
            <a:r>
              <a:rPr lang="en-AU" b="0" i="0" dirty="0">
                <a:effectLst/>
                <a:latin typeface="PS TT Commons Roman"/>
              </a:rPr>
              <a:t>For Windows/Linux. Logs from pushing code to your App Service. Useful to reverse engineer errors during deployments.</a:t>
            </a:r>
          </a:p>
        </p:txBody>
      </p:sp>
    </p:spTree>
    <p:extLst>
      <p:ext uri="{BB962C8B-B14F-4D97-AF65-F5344CB8AC3E}">
        <p14:creationId xmlns:p14="http://schemas.microsoft.com/office/powerpoint/2010/main" val="369292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3156620" y="1556792"/>
            <a:ext cx="3964436" cy="357306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Up Vertically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Can be done if over time a VM needs more CPU and RAM resources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Go to service Properties &gt; select Scale-up &gt; changes should take effect after small outage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App Service Plans are powered by VMs</a:t>
            </a:r>
          </a:p>
          <a:p>
            <a:pPr lvl="1"/>
            <a:r>
              <a:rPr lang="en-US" sz="1900" dirty="0">
                <a:latin typeface="PS TT Commons Roman"/>
              </a:rPr>
              <a:t>Example 1: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(Standard_A1_v2, 1 </a:t>
            </a:r>
            <a:r>
              <a:rPr lang="en-US" sz="1900" b="0" i="0" dirty="0" err="1">
                <a:effectLst/>
                <a:latin typeface="PS TT Commons Roman"/>
              </a:rPr>
              <a:t>vCore</a:t>
            </a:r>
            <a:r>
              <a:rPr lang="en-US" sz="1900" b="0" i="0" dirty="0">
                <a:effectLst/>
                <a:latin typeface="PS TT Commons Roman"/>
              </a:rPr>
              <a:t>, 2 GB RAM) </a:t>
            </a:r>
          </a:p>
          <a:p>
            <a:pPr marL="463550" lvl="2" indent="0">
              <a:buNone/>
            </a:pPr>
            <a:r>
              <a:rPr lang="en-US" sz="1900" b="0" i="0" dirty="0">
                <a:effectLst/>
                <a:latin typeface="PS TT Commons Roman"/>
              </a:rPr>
              <a:t>	scale-up to</a:t>
            </a:r>
          </a:p>
          <a:p>
            <a:pPr marL="231775" lvl="1" indent="0">
              <a:buNone/>
            </a:pPr>
            <a:r>
              <a:rPr lang="en-US" sz="1900" dirty="0">
                <a:latin typeface="PS TT Commons Roman"/>
              </a:rPr>
              <a:t>      </a:t>
            </a:r>
            <a:r>
              <a:rPr lang="en-US" sz="1900" b="0" i="0" dirty="0">
                <a:effectLst/>
                <a:latin typeface="PS TT Commons Roman"/>
              </a:rPr>
              <a:t>VM (Standard_A8m_v2, 8 </a:t>
            </a:r>
            <a:r>
              <a:rPr lang="en-US" sz="1900" b="0" i="0" dirty="0" err="1">
                <a:effectLst/>
                <a:latin typeface="PS TT Commons Roman"/>
              </a:rPr>
              <a:t>vCore</a:t>
            </a:r>
            <a:r>
              <a:rPr lang="en-US" sz="1900" b="0" i="0" dirty="0">
                <a:effectLst/>
                <a:latin typeface="PS TT Commons Roman"/>
              </a:rPr>
              <a:t>, 64 GB RAM)</a:t>
            </a:r>
          </a:p>
          <a:p>
            <a:pPr lvl="1"/>
            <a:r>
              <a:rPr lang="en-US" sz="1900" b="0" i="0" dirty="0">
                <a:effectLst/>
                <a:latin typeface="PS TT Commons Roman"/>
              </a:rPr>
              <a:t>Example 2: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 S1, 1 CPU Core, 1.75 GB RAM) 	scale-up to </a:t>
            </a:r>
          </a:p>
          <a:p>
            <a:pPr marL="231775" lvl="1" indent="0">
              <a:buNone/>
            </a:pPr>
            <a:r>
              <a:rPr lang="en-US" sz="1900" b="0" i="0" dirty="0">
                <a:effectLst/>
                <a:latin typeface="PS TT Commons Roman"/>
              </a:rPr>
              <a:t>      VM (Standard S3, 4 CPU Core, 7 GB RAM)</a:t>
            </a: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9BEC4C59-F9D2-8052-12DB-6169B92DFCD2}"/>
              </a:ext>
            </a:extLst>
          </p:cNvPr>
          <p:cNvSpPr txBox="1">
            <a:spLocks/>
          </p:cNvSpPr>
          <p:nvPr/>
        </p:nvSpPr>
        <p:spPr>
          <a:xfrm>
            <a:off x="364527" y="1628800"/>
            <a:ext cx="2584061" cy="216024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Overview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Vertical and horizontal scaling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Manually scaling App Service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on a schedule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Implementing auto-scaling in App Service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82AEEBD0-05CF-311C-0C26-D541585A7E5D}"/>
              </a:ext>
            </a:extLst>
          </p:cNvPr>
          <p:cNvSpPr txBox="1">
            <a:spLocks/>
          </p:cNvSpPr>
          <p:nvPr/>
        </p:nvSpPr>
        <p:spPr>
          <a:xfrm>
            <a:off x="7318548" y="1532336"/>
            <a:ext cx="4619149" cy="469729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Out Horizontally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If manual hosting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Azure Load balancer &gt; VM x2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App Service Plan works in the same way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Implicit Load balancer &gt; VM x2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Out rules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Auto: Average CPU &gt; 70% for 5 min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Auto-scale event is triggered to add a 3rd VM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Schedule: 9:00 AM - 3 Instances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For predictable requirements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In rules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Auto: Average CPU &lt; 20% for 5 min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Schedule: 5:00 PM - 2 Instances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Great way to control our costs and provide required resources to meet user demands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Auto-scale is available for Standard, Premium, and Isolated pricing tiers</a:t>
            </a:r>
          </a:p>
        </p:txBody>
      </p:sp>
    </p:spTree>
    <p:extLst>
      <p:ext uri="{BB962C8B-B14F-4D97-AF65-F5344CB8AC3E}">
        <p14:creationId xmlns:p14="http://schemas.microsoft.com/office/powerpoint/2010/main" val="251830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Scaling Azure App Service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77789" y="1556792"/>
            <a:ext cx="5256583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Manual Scaling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Portal &gt; Resource group &gt; App Service &gt; Settings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up (App Service plan)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out (App Service plan)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up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Production (S1, P1V2, P3V3, etc.)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See additional options for included features (e.g. Max 10 of supported auto-scale instances)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Scale out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Choose how to scale your resource &gt; select "Manual scale"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Manual scale &gt; Instance count &gt; 1, 2, 4, etc.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Implicit Load balancer is used in background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Check Overview tab &gt; note instance count under App Service Plan:</a:t>
            </a:r>
          </a:p>
          <a:p>
            <a:pPr marL="1136650" lvl="3" indent="-285750"/>
            <a:r>
              <a:rPr lang="en-US" b="0" i="0" dirty="0">
                <a:effectLst/>
                <a:latin typeface="PS TT Commons Roman"/>
              </a:rPr>
              <a:t>ASP-webappsdevrg-9abc (S1: 2)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6100254" y="1565678"/>
            <a:ext cx="5256583" cy="48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Scaling on a Schedule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If resource requirements are known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Portal &gt; App Service &gt; Settings &gt; Scale out (App Service Plan)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Select "Custom </a:t>
            </a:r>
            <a:r>
              <a:rPr lang="en-US" b="0" i="0" dirty="0" err="1">
                <a:effectLst/>
                <a:latin typeface="PS TT Commons Roman"/>
              </a:rPr>
              <a:t>autoscale</a:t>
            </a:r>
            <a:r>
              <a:rPr lang="en-US" b="0" i="0" dirty="0">
                <a:effectLst/>
                <a:latin typeface="PS TT Commons Roman"/>
              </a:rPr>
              <a:t>" &gt; Delete default rule &gt; Add new scale condition (#1):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Scale to a specific instance count = Yes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Instance count = 4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Schedule = Repeat specific days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Repeat every = Mon, Tue, Wed, Thu, Fri</a:t>
            </a:r>
          </a:p>
          <a:p>
            <a:pPr marL="962025" lvl="2" indent="-285750"/>
            <a:r>
              <a:rPr lang="en-US" b="0" i="0" dirty="0" err="1">
                <a:effectLst/>
                <a:latin typeface="PS TT Commons Roman"/>
              </a:rPr>
              <a:t>Timezone</a:t>
            </a:r>
            <a:r>
              <a:rPr lang="en-US" b="0" i="0" dirty="0">
                <a:effectLst/>
                <a:latin typeface="PS TT Commons Roman"/>
              </a:rPr>
              <a:t> = (UTC 07:00) Mountain Time (US &amp; Canada)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Start time = 06:00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End time = 17:00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Add new scale condition (#2):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Instance count = 2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This scale condition is executed when none of the other scale condition(s) match</a:t>
            </a:r>
          </a:p>
          <a:p>
            <a:pPr algn="l"/>
            <a:endParaRPr lang="en-US" b="0" i="0" dirty="0">
              <a:effectLst/>
              <a:latin typeface="PS TT Commons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993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3: Creating Azure Functions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333772" y="1610326"/>
            <a:ext cx="3384375" cy="46805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"serverless application platform"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simple way to run small piece of code ("functions") in the cloud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"Functions as a Service" (</a:t>
            </a:r>
            <a:r>
              <a:rPr lang="en-US" b="0" i="0" dirty="0" err="1">
                <a:effectLst/>
                <a:latin typeface="PS TT Commons Roman"/>
              </a:rPr>
              <a:t>FaaS</a:t>
            </a:r>
            <a:r>
              <a:rPr lang="en-US" b="0" i="0" dirty="0">
                <a:effectLst/>
                <a:latin typeface="PS TT Commons Roman"/>
              </a:rPr>
              <a:t>) platform</a:t>
            </a:r>
          </a:p>
          <a:p>
            <a:pPr lvl="1"/>
            <a:r>
              <a:rPr lang="en-US" dirty="0">
                <a:latin typeface="PS TT Commons Roman"/>
              </a:rPr>
              <a:t>Azure Function App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One or more related Azure Functions, developed, deployed and hosted as a group</a:t>
            </a:r>
          </a:p>
          <a:p>
            <a:pPr lvl="2"/>
            <a:r>
              <a:rPr lang="en-US" dirty="0">
                <a:latin typeface="PS TT Commons Roman"/>
              </a:rPr>
              <a:t>Generally requires a Storage Account (dependency resource)</a:t>
            </a:r>
            <a:endParaRPr lang="en-US" b="0" i="0" dirty="0">
              <a:effectLst/>
              <a:latin typeface="PS TT Commons Roman"/>
            </a:endParaRPr>
          </a:p>
          <a:p>
            <a:pPr algn="l"/>
            <a:r>
              <a:rPr lang="en-US" b="0" i="0" dirty="0">
                <a:effectLst/>
                <a:latin typeface="PS TT Commons Roman"/>
              </a:rPr>
              <a:t>Serverless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Delegate server management responsibility to the cloud provider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Developers focus on code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Automatic scaling to meet demand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Billed only while your code is running</a:t>
            </a:r>
          </a:p>
          <a:p>
            <a:pPr lvl="2"/>
            <a:endParaRPr lang="en-US" dirty="0">
              <a:latin typeface="PS TT Commons Roman"/>
            </a:endParaRP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549796" y="395058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C9742523-F0E2-64BA-7482-6CD19FAB7DA3}"/>
              </a:ext>
            </a:extLst>
          </p:cNvPr>
          <p:cNvSpPr txBox="1">
            <a:spLocks/>
          </p:cNvSpPr>
          <p:nvPr/>
        </p:nvSpPr>
        <p:spPr>
          <a:xfrm>
            <a:off x="3841617" y="1466310"/>
            <a:ext cx="3960440" cy="496855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Choices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Programming Languages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C#, Java, JavaScript, Python, PowerShell, other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C# and JavaScript are most common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Hosting: Run in a "Service plan" on Azure App Service</a:t>
            </a:r>
          </a:p>
          <a:p>
            <a:pPr lvl="2"/>
            <a:r>
              <a:rPr lang="en-AU" b="0" i="0" dirty="0">
                <a:solidFill>
                  <a:schemeClr val="accent1"/>
                </a:solidFill>
                <a:effectLst/>
                <a:latin typeface="PS TT Commons Roman"/>
              </a:rPr>
              <a:t>Consumption Plan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Serverless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Bills only when function is running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Automatic scaling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Most commonly used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Limitation: 5 min limit on invocation</a:t>
            </a:r>
          </a:p>
          <a:p>
            <a:pPr lvl="2"/>
            <a:r>
              <a:rPr lang="en-US" b="0" i="0" dirty="0">
                <a:solidFill>
                  <a:schemeClr val="accent1"/>
                </a:solidFill>
                <a:effectLst/>
                <a:latin typeface="PS TT Commons Roman"/>
              </a:rPr>
              <a:t>App Service Plan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No time limit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Traditional pricing model - Pay monthly for compute resources reserved</a:t>
            </a:r>
          </a:p>
          <a:p>
            <a:pPr lvl="2"/>
            <a:r>
              <a:rPr lang="en-US" b="0" i="0" dirty="0">
                <a:solidFill>
                  <a:schemeClr val="accent1"/>
                </a:solidFill>
                <a:effectLst/>
                <a:latin typeface="PS TT Commons Roman"/>
              </a:rPr>
              <a:t>Premium Plan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Speed (faster performance)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Security (enhanced security)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Reserved instances (always ready to run)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Serverless automatic scaling capability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Other options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Run in Docker container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Can run on-premises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Can run in any cloud provider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Run locally</a:t>
            </a:r>
            <a:endParaRPr lang="en-US" dirty="0">
              <a:latin typeface="PS TT Commons Roman"/>
            </a:endParaRPr>
          </a:p>
          <a:p>
            <a:pPr lvl="3"/>
            <a:r>
              <a:rPr lang="en-US" b="0" i="0" dirty="0">
                <a:effectLst/>
                <a:latin typeface="PS TT Commons Roman"/>
              </a:rPr>
              <a:t>For development and testing</a:t>
            </a:r>
          </a:p>
          <a:p>
            <a:pPr lvl="3"/>
            <a:endParaRPr lang="en-US" b="0" i="0" dirty="0">
              <a:effectLst/>
              <a:latin typeface="PS TT Commons Roman"/>
            </a:endParaRPr>
          </a:p>
          <a:p>
            <a:pPr lvl="3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A381CB6-D9A6-3D17-6FC2-2133D8E5188C}"/>
              </a:ext>
            </a:extLst>
          </p:cNvPr>
          <p:cNvSpPr txBox="1">
            <a:spLocks/>
          </p:cNvSpPr>
          <p:nvPr/>
        </p:nvSpPr>
        <p:spPr>
          <a:xfrm>
            <a:off x="7802057" y="1510777"/>
            <a:ext cx="3404923" cy="307035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Dev Environment Options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Directly in Azure Portal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Good for learning and experiments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Visual Studio 2019+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For most applications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Good for C# and running on Windows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Azure Functions Core Tools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Cross-platform CLI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together with a code editor with 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138129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Function Triggers</a:t>
            </a:r>
            <a:br>
              <a:rPr lang="en-US" dirty="0"/>
            </a:br>
            <a:endParaRPr lang="en-US" dirty="0"/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C07BC947-0F21-9830-50C9-80CA9283EAF9}"/>
              </a:ext>
            </a:extLst>
          </p:cNvPr>
          <p:cNvSpPr txBox="1">
            <a:spLocks/>
          </p:cNvSpPr>
          <p:nvPr/>
        </p:nvSpPr>
        <p:spPr>
          <a:xfrm>
            <a:off x="6477592" y="3789040"/>
            <a:ext cx="4619149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95226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C51F51E5-FF24-36BE-5E5F-9368624BE11B}"/>
              </a:ext>
            </a:extLst>
          </p:cNvPr>
          <p:cNvSpPr txBox="1">
            <a:spLocks/>
          </p:cNvSpPr>
          <p:nvPr/>
        </p:nvSpPr>
        <p:spPr>
          <a:xfrm>
            <a:off x="374348" y="1649854"/>
            <a:ext cx="5377461" cy="4631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 Triggers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Trigger - what causes the Function to be executed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Objective: "implement function triggers using data operations, timers and webhooks“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Every Function has exactly one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Trigger is the event that causes function to run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Common Trigger Types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HTTP Request - Use for REST APIs and webhooks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Timer - Use for scheduled tasks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Data Operation: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Queue - Run in a response to a message on a queue (i.e. Storage, Service Bus)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Cosmos DB - Run when document is created or updated</a:t>
            </a:r>
          </a:p>
          <a:p>
            <a:pPr marL="962025" lvl="2" indent="-285750"/>
            <a:r>
              <a:rPr lang="en-US" b="0" i="0" dirty="0">
                <a:effectLst/>
                <a:latin typeface="PS TT Commons Roman"/>
              </a:rPr>
              <a:t>Blob - Run when new file is uploaded to Blob Storage</a:t>
            </a:r>
          </a:p>
          <a:p>
            <a:pPr marL="503238" indent="-285750"/>
            <a:r>
              <a:rPr lang="en-US" sz="2100" dirty="0">
                <a:latin typeface="PS TT Commons Roman"/>
              </a:rPr>
              <a:t>Many Other Trigger Types</a:t>
            </a:r>
          </a:p>
          <a:p>
            <a:pPr marL="742950" lvl="1" indent="-285750"/>
            <a:r>
              <a:rPr lang="en-US" sz="2100" dirty="0">
                <a:latin typeface="PS TT Commons Roman"/>
              </a:rPr>
              <a:t>Event Grid, Microsoft Graph, etc.</a:t>
            </a:r>
          </a:p>
          <a:p>
            <a:pPr marL="962025" lvl="2" indent="-285750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7FC97C29-93B9-771B-BF20-90997B51D8B5}"/>
              </a:ext>
            </a:extLst>
          </p:cNvPr>
          <p:cNvSpPr txBox="1">
            <a:spLocks/>
          </p:cNvSpPr>
          <p:nvPr/>
        </p:nvSpPr>
        <p:spPr>
          <a:xfrm>
            <a:off x="6310436" y="1544102"/>
            <a:ext cx="4844416" cy="29523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HTTP Request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Most commonly used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Implement APIs or respond to webhooks from external system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Customization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HTTP methods - e.g. GET or POST</a:t>
            </a:r>
          </a:p>
          <a:p>
            <a:pPr lvl="3"/>
            <a:r>
              <a:rPr lang="en-US" b="0" i="0" dirty="0">
                <a:effectLst/>
                <a:latin typeface="PS TT Commons Roman"/>
              </a:rPr>
              <a:t>Route - Control Function URL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Secured via authorization key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Anonymous - No Key required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Function - Key per Function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Admin - Key per Function App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DA46BB70-13C2-BF44-A4AB-F906E6A01E18}"/>
              </a:ext>
            </a:extLst>
          </p:cNvPr>
          <p:cNvSpPr txBox="1">
            <a:spLocks/>
          </p:cNvSpPr>
          <p:nvPr/>
        </p:nvSpPr>
        <p:spPr>
          <a:xfrm>
            <a:off x="6437017" y="4869160"/>
            <a:ext cx="4619149" cy="14528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Timer Trigger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Simple but powerful way to run scheduled tasks in the cloud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CRON expression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Determines when function should run</a:t>
            </a:r>
          </a:p>
        </p:txBody>
      </p:sp>
    </p:spTree>
    <p:extLst>
      <p:ext uri="{BB962C8B-B14F-4D97-AF65-F5344CB8AC3E}">
        <p14:creationId xmlns:p14="http://schemas.microsoft.com/office/powerpoint/2010/main" val="4258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Function Bindings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72282" y="1679912"/>
            <a:ext cx="4824536" cy="430950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Function Bindings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 binding is a connection to data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Binding is optional and can be Input or Output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Input Bindings 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Provide read-access to data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Get data into our functions from external systems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Output Bindings</a:t>
            </a:r>
          </a:p>
          <a:p>
            <a:pPr lvl="2"/>
            <a:r>
              <a:rPr lang="en-US" dirty="0">
                <a:latin typeface="PS TT Commons Roman"/>
              </a:rPr>
              <a:t>L</a:t>
            </a:r>
            <a:r>
              <a:rPr lang="en-US" b="0" i="0" dirty="0">
                <a:effectLst/>
                <a:latin typeface="PS TT Commons Roman"/>
              </a:rPr>
              <a:t>et us write to an external system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Send messages, add document to a database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Functions can have multiple input and output bindings</a:t>
            </a:r>
          </a:p>
          <a:p>
            <a:pPr lvl="1"/>
            <a:r>
              <a:rPr lang="en-US" b="0" i="0" dirty="0" err="1">
                <a:effectLst/>
                <a:latin typeface="PS TT Commons Roman"/>
              </a:rPr>
              <a:t>function.json</a:t>
            </a:r>
            <a:r>
              <a:rPr lang="en-US" b="0" i="0" dirty="0">
                <a:effectLst/>
                <a:latin typeface="PS TT Commons Roman"/>
              </a:rPr>
              <a:t> - defines all triggers and bindings used by an Azure Function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Every Azure Function has its own </a:t>
            </a:r>
            <a:r>
              <a:rPr lang="en-US" b="0" i="0" dirty="0" err="1">
                <a:effectLst/>
                <a:latin typeface="PS TT Commons Roman"/>
              </a:rPr>
              <a:t>function.json</a:t>
            </a:r>
            <a:r>
              <a:rPr lang="en-US" b="0" i="0" dirty="0">
                <a:effectLst/>
                <a:latin typeface="PS TT Commons Roman"/>
              </a:rPr>
              <a:t> file</a:t>
            </a:r>
          </a:p>
          <a:p>
            <a:pPr lvl="1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549796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10" name="Content Placeholder 13">
            <a:extLst>
              <a:ext uri="{FF2B5EF4-FFF2-40B4-BE49-F238E27FC236}">
                <a16:creationId xmlns:a16="http://schemas.microsoft.com/office/drawing/2014/main" id="{C712CFC4-A704-0E2A-7723-2DEF10688715}"/>
              </a:ext>
            </a:extLst>
          </p:cNvPr>
          <p:cNvSpPr txBox="1">
            <a:spLocks/>
          </p:cNvSpPr>
          <p:nvPr/>
        </p:nvSpPr>
        <p:spPr>
          <a:xfrm>
            <a:off x="6238428" y="1693976"/>
            <a:ext cx="4608512" cy="4615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b="0" i="0" dirty="0">
                <a:effectLst/>
                <a:latin typeface="PS TT Commons Roman"/>
              </a:rPr>
              <a:t>Input Binding Types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Blob Storage binding - read contents of a file in Blob Storage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Cosmos DB binding - look up a document in a Cosmos DB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Microsoft Graph binding - access OneDrive</a:t>
            </a:r>
          </a:p>
          <a:p>
            <a:pPr marL="231775" lvl="1" indent="0">
              <a:buNone/>
            </a:pPr>
            <a:endParaRPr lang="en-AU" b="0" i="0" dirty="0">
              <a:effectLst/>
              <a:latin typeface="PS TT Commons Roman"/>
            </a:endParaRPr>
          </a:p>
          <a:p>
            <a:pPr algn="l"/>
            <a:r>
              <a:rPr lang="en-AU" b="0" i="0" dirty="0">
                <a:effectLst/>
                <a:latin typeface="PS TT Commons Roman"/>
              </a:rPr>
              <a:t>Output Binding Types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Blob storage binding - Create a new file in Blob Storage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Queue Storage binding - Post a message to a queue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Cosmos DB binding - Create a new document in a database</a:t>
            </a:r>
          </a:p>
          <a:p>
            <a:pPr lvl="1"/>
            <a:r>
              <a:rPr lang="en-AU" b="0" i="0" dirty="0">
                <a:effectLst/>
                <a:latin typeface="PS TT Commons Roman"/>
              </a:rPr>
              <a:t>Many others: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Event Hub, Service Bus, SendGrid, Twilio, etc.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SendGrid - Third party for sending emails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AU" b="0" i="0" dirty="0">
                <a:effectLst/>
                <a:latin typeface="PS TT Commons Roman"/>
              </a:rPr>
              <a:t>Twilio - Third party for sending SMS</a:t>
            </a:r>
          </a:p>
          <a:p>
            <a:endParaRPr lang="en-AU" b="0" i="0" dirty="0">
              <a:effectLst/>
              <a:latin typeface="PS TT Commons Roman"/>
            </a:endParaRPr>
          </a:p>
        </p:txBody>
      </p:sp>
    </p:spTree>
    <p:extLst>
      <p:ext uri="{BB962C8B-B14F-4D97-AF65-F5344CB8AC3E}">
        <p14:creationId xmlns:p14="http://schemas.microsoft.com/office/powerpoint/2010/main" val="294597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496089" y="1556792"/>
            <a:ext cx="5238282" cy="492020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 dirty="0">
                <a:effectLst/>
                <a:latin typeface="PS TT Commons Roman"/>
              </a:rPr>
              <a:t>Azure Durable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An extension to Azure Functions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Recommended to use C# or JavaScript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Create stateful, serverless workflows ("orchestrations")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3 Types of Function: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1. Client ("Starter")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Initiate a new orchestration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any trigger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2. Orchestrator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Defines the steps in the workflow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Handle errors at any point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Doesn't perform any actual steps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Contains multiple activities, performed in sequence or parallel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Has to follow strict guidelines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3. Activity Function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Implements a step in the workflow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Use any bindings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D735BD-5269-1AD4-5917-4F0A7F36E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195" y="2382760"/>
            <a:ext cx="5040977" cy="10462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3A4F87-E38B-0C82-F9E7-13F3E6BEA15D}"/>
              </a:ext>
            </a:extLst>
          </p:cNvPr>
          <p:cNvSpPr txBox="1"/>
          <p:nvPr/>
        </p:nvSpPr>
        <p:spPr>
          <a:xfrm>
            <a:off x="6742484" y="1951704"/>
            <a:ext cx="2255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Function Chaining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384D40-F342-E38D-69B2-CEBF758D2BA2}"/>
              </a:ext>
            </a:extLst>
          </p:cNvPr>
          <p:cNvSpPr txBox="1"/>
          <p:nvPr/>
        </p:nvSpPr>
        <p:spPr>
          <a:xfrm>
            <a:off x="6238428" y="3376136"/>
            <a:ext cx="4680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endParaRPr lang="en-US" b="0" i="0" dirty="0">
              <a:effectLst/>
              <a:latin typeface="PS TT Commons Roman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Execute sequence of activity functions in specified order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Orchestration function keeps track of where we are in the sequence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5951796" y="1325959"/>
            <a:ext cx="60930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</a:t>
            </a:r>
          </a:p>
        </p:txBody>
      </p:sp>
    </p:spTree>
    <p:extLst>
      <p:ext uri="{BB962C8B-B14F-4D97-AF65-F5344CB8AC3E}">
        <p14:creationId xmlns:p14="http://schemas.microsoft.com/office/powerpoint/2010/main" val="212016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A4F87-E38B-0C82-F9E7-13F3E6BEA15D}"/>
              </a:ext>
            </a:extLst>
          </p:cNvPr>
          <p:cNvSpPr txBox="1"/>
          <p:nvPr/>
        </p:nvSpPr>
        <p:spPr>
          <a:xfrm>
            <a:off x="1144114" y="1942728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Asynchronous HTTP APIs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693812" y="1403991"/>
            <a:ext cx="42632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 (cont.)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D33499-640B-A22A-F213-85933A985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355" y="2312060"/>
            <a:ext cx="3575378" cy="296245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DBB1AEC-8C76-D8A6-122F-708BEC4CE148}"/>
              </a:ext>
            </a:extLst>
          </p:cNvPr>
          <p:cNvSpPr txBox="1"/>
          <p:nvPr/>
        </p:nvSpPr>
        <p:spPr>
          <a:xfrm>
            <a:off x="5950396" y="4951344"/>
            <a:ext cx="52565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Waits for all parallel Activities 2 to finish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Results can be aggregated to compute final result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PS TT Commons Roman"/>
              </a:rPr>
              <a:t>Hard to achieve otherwise without Durable Functions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AF03CB-9460-BE10-ED30-6C31313DC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665" y="2358906"/>
            <a:ext cx="4590212" cy="24766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6749B74-8017-C637-6BA5-3822E7FE092C}"/>
              </a:ext>
            </a:extLst>
          </p:cNvPr>
          <p:cNvSpPr txBox="1"/>
          <p:nvPr/>
        </p:nvSpPr>
        <p:spPr>
          <a:xfrm>
            <a:off x="6386133" y="1942728"/>
            <a:ext cx="2255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Fan-out Fan-in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46FD7B-FCDD-1D24-8B9B-D3DB405393E6}"/>
              </a:ext>
            </a:extLst>
          </p:cNvPr>
          <p:cNvSpPr txBox="1"/>
          <p:nvPr/>
        </p:nvSpPr>
        <p:spPr>
          <a:xfrm>
            <a:off x="667316" y="5454009"/>
            <a:ext cx="507195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Useful when you have an API that needs to be repeatedly polled for progress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Start off a long running operation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Orchestrator function can manage the polling until operation completed or timed out</a:t>
            </a:r>
          </a:p>
        </p:txBody>
      </p:sp>
    </p:spTree>
    <p:extLst>
      <p:ext uri="{BB962C8B-B14F-4D97-AF65-F5344CB8AC3E}">
        <p14:creationId xmlns:p14="http://schemas.microsoft.com/office/powerpoint/2010/main" val="422577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Azure Durable Functions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F1315-848C-57C0-8B84-AE88F6E2CC55}"/>
              </a:ext>
            </a:extLst>
          </p:cNvPr>
          <p:cNvSpPr txBox="1"/>
          <p:nvPr/>
        </p:nvSpPr>
        <p:spPr>
          <a:xfrm>
            <a:off x="837828" y="1467305"/>
            <a:ext cx="42632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PS TT Commons Roman"/>
              </a:rPr>
              <a:t>Orchestration </a:t>
            </a:r>
            <a:r>
              <a:rPr lang="en-US" sz="2400" dirty="0">
                <a:latin typeface="PS TT Commons Roman"/>
              </a:rPr>
              <a:t>Patterns (cont.)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3AA420-A41C-5907-BAE8-67E90204F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94" y="2492896"/>
            <a:ext cx="3657679" cy="20320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0FF855-9BDE-CC32-3877-EF3E53866805}"/>
              </a:ext>
            </a:extLst>
          </p:cNvPr>
          <p:cNvSpPr txBox="1"/>
          <p:nvPr/>
        </p:nvSpPr>
        <p:spPr>
          <a:xfrm>
            <a:off x="6310436" y="2135897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Human Interaction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0B50DF6-8DF4-C18B-8B8D-E6097141A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77" y="2525704"/>
            <a:ext cx="4608512" cy="20554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3BD7-3C30-385C-8B57-8DD69B0157FD}"/>
              </a:ext>
            </a:extLst>
          </p:cNvPr>
          <p:cNvSpPr txBox="1"/>
          <p:nvPr/>
        </p:nvSpPr>
        <p:spPr>
          <a:xfrm>
            <a:off x="1063307" y="2135897"/>
            <a:ext cx="3923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PS TT Commons Roman"/>
              </a:rPr>
              <a:t>Monitor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A219C4-62B9-35FE-791A-CD64F52A86C1}"/>
              </a:ext>
            </a:extLst>
          </p:cNvPr>
          <p:cNvSpPr txBox="1"/>
          <p:nvPr/>
        </p:nvSpPr>
        <p:spPr>
          <a:xfrm>
            <a:off x="518408" y="4881939"/>
            <a:ext cx="50719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Look for a change in state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Can be used to repeatedly call an Activity Function and checking to see if certain conditions are met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55A2E-4646-F18E-312A-DA74EC4DD266}"/>
              </a:ext>
            </a:extLst>
          </p:cNvPr>
          <p:cNvSpPr txBox="1"/>
          <p:nvPr/>
        </p:nvSpPr>
        <p:spPr>
          <a:xfrm>
            <a:off x="5806379" y="4881939"/>
            <a:ext cx="50719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Waits for certain events to be raised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PS TT Commons Roman"/>
              </a:rPr>
              <a:t>Optionally perform a mitigating action on timeout waiting for a person to respond</a:t>
            </a:r>
          </a:p>
        </p:txBody>
      </p:sp>
    </p:spTree>
    <p:extLst>
      <p:ext uri="{BB962C8B-B14F-4D97-AF65-F5344CB8AC3E}">
        <p14:creationId xmlns:p14="http://schemas.microsoft.com/office/powerpoint/2010/main" val="117888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77788" y="2060848"/>
            <a:ext cx="3384376" cy="27363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Part 1:</a:t>
            </a:r>
          </a:p>
          <a:p>
            <a:r>
              <a:rPr lang="en-US" dirty="0"/>
              <a:t>Azure IaaS Solutions</a:t>
            </a:r>
          </a:p>
          <a:p>
            <a:pPr lvl="1"/>
            <a:r>
              <a:rPr lang="en-US" dirty="0"/>
              <a:t>Virtual Machines</a:t>
            </a:r>
          </a:p>
          <a:p>
            <a:pPr lvl="1"/>
            <a:r>
              <a:rPr lang="en-US" dirty="0"/>
              <a:t>Containers</a:t>
            </a:r>
          </a:p>
          <a:p>
            <a:pPr lvl="2"/>
            <a:r>
              <a:rPr lang="en-US" dirty="0"/>
              <a:t>Registry (ACR)</a:t>
            </a:r>
          </a:p>
          <a:p>
            <a:pPr lvl="2"/>
            <a:r>
              <a:rPr lang="en-US" dirty="0"/>
              <a:t>Instances (ACI)</a:t>
            </a: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76B094E1-1B1C-6857-5C56-F0AF11765472}"/>
              </a:ext>
            </a:extLst>
          </p:cNvPr>
          <p:cNvSpPr txBox="1">
            <a:spLocks/>
          </p:cNvSpPr>
          <p:nvPr/>
        </p:nvSpPr>
        <p:spPr>
          <a:xfrm>
            <a:off x="4294212" y="2055152"/>
            <a:ext cx="2952328" cy="23217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Part 2: </a:t>
            </a:r>
          </a:p>
          <a:p>
            <a:r>
              <a:rPr lang="en-US" dirty="0"/>
              <a:t>Azure App Service Web Apps</a:t>
            </a:r>
          </a:p>
          <a:p>
            <a:pPr lvl="1"/>
            <a:r>
              <a:rPr lang="en-US" dirty="0"/>
              <a:t>Creating</a:t>
            </a:r>
          </a:p>
          <a:p>
            <a:pPr lvl="1"/>
            <a:r>
              <a:rPr lang="en-US" dirty="0"/>
              <a:t>Configuring</a:t>
            </a:r>
          </a:p>
          <a:p>
            <a:pPr lvl="1"/>
            <a:r>
              <a:rPr lang="en-US" dirty="0"/>
              <a:t>Scaling</a:t>
            </a: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13605B5C-41FA-E099-7510-1A2E5F2747B6}"/>
              </a:ext>
            </a:extLst>
          </p:cNvPr>
          <p:cNvSpPr txBox="1">
            <a:spLocks/>
          </p:cNvSpPr>
          <p:nvPr/>
        </p:nvSpPr>
        <p:spPr>
          <a:xfrm>
            <a:off x="7822604" y="2055152"/>
            <a:ext cx="3536583" cy="232178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Part 3: </a:t>
            </a:r>
          </a:p>
          <a:p>
            <a:r>
              <a:rPr lang="en-US" dirty="0"/>
              <a:t>Azure Functions</a:t>
            </a:r>
          </a:p>
          <a:p>
            <a:pPr lvl="1"/>
            <a:r>
              <a:rPr lang="en-US" dirty="0"/>
              <a:t>Function Triggers</a:t>
            </a:r>
          </a:p>
          <a:p>
            <a:pPr lvl="1"/>
            <a:r>
              <a:rPr lang="en-US" dirty="0"/>
              <a:t>Input and Output Bindings</a:t>
            </a:r>
          </a:p>
          <a:p>
            <a:pPr lvl="1"/>
            <a:r>
              <a:rPr lang="en-US" dirty="0"/>
              <a:t>Durable Functions</a:t>
            </a:r>
          </a:p>
          <a:p>
            <a:pPr lvl="1"/>
            <a:r>
              <a:rPr lang="en-US" dirty="0"/>
              <a:t>Custom Handlers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Custom Handlers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C40D7FA-989A-2CE7-913A-40AC6BD2C520}"/>
              </a:ext>
            </a:extLst>
          </p:cNvPr>
          <p:cNvSpPr txBox="1">
            <a:spLocks/>
          </p:cNvSpPr>
          <p:nvPr/>
        </p:nvSpPr>
        <p:spPr>
          <a:xfrm>
            <a:off x="477788" y="3965606"/>
            <a:ext cx="5256583" cy="2511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9C0FC4FB-1241-FA70-FE70-93CA7ADDBEC4}"/>
              </a:ext>
            </a:extLst>
          </p:cNvPr>
          <p:cNvSpPr txBox="1">
            <a:spLocks/>
          </p:cNvSpPr>
          <p:nvPr/>
        </p:nvSpPr>
        <p:spPr>
          <a:xfrm>
            <a:off x="496089" y="4941168"/>
            <a:ext cx="4248473" cy="1452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i="0" dirty="0">
              <a:effectLst/>
              <a:latin typeface="PS TT Commons Roman"/>
            </a:endParaRPr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8587A59B-D76E-488F-F4F5-D14ACF1816A2}"/>
              </a:ext>
            </a:extLst>
          </p:cNvPr>
          <p:cNvSpPr txBox="1">
            <a:spLocks/>
          </p:cNvSpPr>
          <p:nvPr/>
        </p:nvSpPr>
        <p:spPr>
          <a:xfrm>
            <a:off x="496089" y="1556792"/>
            <a:ext cx="4734227" cy="4608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PS TT Commons Roman"/>
              </a:rPr>
              <a:t>Custom Handlers</a:t>
            </a:r>
            <a:endParaRPr lang="en-US" b="0" i="0" dirty="0">
              <a:effectLst/>
              <a:latin typeface="PS TT Commons Roman"/>
            </a:endParaRPr>
          </a:p>
          <a:p>
            <a:pPr lvl="1"/>
            <a:r>
              <a:rPr lang="en-US" sz="1800" dirty="0">
                <a:latin typeface="PS TT Commons Roman"/>
              </a:rPr>
              <a:t>Can be used to implement functions in unsupported Programming Language and Runtime (e.g. Rust or Go)</a:t>
            </a:r>
          </a:p>
          <a:p>
            <a:pPr lvl="1"/>
            <a:r>
              <a:rPr lang="en-US" sz="1800" b="0" i="0" dirty="0">
                <a:effectLst/>
                <a:latin typeface="PS TT Commons Roman"/>
              </a:rPr>
              <a:t>Won’t often be necessary, but a useful option to be aware of</a:t>
            </a:r>
          </a:p>
          <a:p>
            <a:pPr lvl="1"/>
            <a:r>
              <a:rPr lang="en-US" sz="1800" b="0" i="0" dirty="0">
                <a:effectLst/>
                <a:latin typeface="PS TT Commons Roman"/>
              </a:rPr>
              <a:t>Function Host makes an ongoing HTTP Request </a:t>
            </a:r>
            <a:r>
              <a:rPr lang="en-US" sz="1800" dirty="0">
                <a:latin typeface="PS TT Commons Roman"/>
              </a:rPr>
              <a:t>to a Web Server running your custom handler code</a:t>
            </a:r>
          </a:p>
          <a:p>
            <a:pPr lvl="2"/>
            <a:r>
              <a:rPr lang="en-US" sz="1600" dirty="0">
                <a:latin typeface="PS TT Commons Roman"/>
              </a:rPr>
              <a:t>Input Binding data is forwarded as </a:t>
            </a:r>
            <a:r>
              <a:rPr lang="en-US" sz="1600" dirty="0">
                <a:solidFill>
                  <a:schemeClr val="accent1"/>
                </a:solidFill>
                <a:latin typeface="PS TT Commons Roman"/>
              </a:rPr>
              <a:t>Request Payload</a:t>
            </a:r>
          </a:p>
          <a:p>
            <a:pPr lvl="1"/>
            <a:r>
              <a:rPr lang="en-US" sz="1800" dirty="0">
                <a:latin typeface="PS TT Commons Roman"/>
              </a:rPr>
              <a:t>Custom handler can return data to Function Host as </a:t>
            </a:r>
            <a:r>
              <a:rPr lang="en-US" sz="1800" dirty="0">
                <a:solidFill>
                  <a:schemeClr val="accent1"/>
                </a:solidFill>
                <a:latin typeface="PS TT Commons Roman"/>
              </a:rPr>
              <a:t>Response Payload</a:t>
            </a:r>
          </a:p>
          <a:p>
            <a:pPr lvl="2"/>
            <a:r>
              <a:rPr lang="en-US" sz="1600" dirty="0">
                <a:latin typeface="PS TT Commons Roman"/>
              </a:rPr>
              <a:t>The data is forwarded to Output Binding (if configured)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E84F6E-83C4-CE99-B499-71B65D413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469" y="1844824"/>
            <a:ext cx="5930583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 Provisioning and Configuring Azure Virtual Machines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DBBC9D8-E813-2FD6-B370-0C0FE0AA5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96" y="2040672"/>
            <a:ext cx="2736304" cy="2736304"/>
          </a:xfrm>
        </p:spPr>
        <p:txBody>
          <a:bodyPr>
            <a:normAutofit/>
          </a:bodyPr>
          <a:lstStyle/>
          <a:p>
            <a:r>
              <a:rPr lang="en-US" dirty="0"/>
              <a:t>VM Components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VM Size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Virtual Disk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9C49895-794A-4B83-16DA-82C6AC8B211B}"/>
              </a:ext>
            </a:extLst>
          </p:cNvPr>
          <p:cNvSpPr txBox="1">
            <a:spLocks/>
          </p:cNvSpPr>
          <p:nvPr/>
        </p:nvSpPr>
        <p:spPr>
          <a:xfrm>
            <a:off x="3790156" y="2040672"/>
            <a:ext cx="3384376" cy="2736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VM Options</a:t>
            </a:r>
          </a:p>
          <a:p>
            <a:pPr lvl="1"/>
            <a:r>
              <a:rPr lang="en-US" dirty="0"/>
              <a:t>Azure Portal</a:t>
            </a:r>
          </a:p>
          <a:p>
            <a:pPr lvl="1"/>
            <a:r>
              <a:rPr lang="en-US" dirty="0"/>
              <a:t>Azure CLI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Azure PowerShell</a:t>
            </a:r>
          </a:p>
          <a:p>
            <a:pPr lvl="1"/>
            <a:r>
              <a:rPr lang="en-US" dirty="0"/>
              <a:t>ARM Templates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Azure REST API</a:t>
            </a:r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F5F9443E-10C7-FA55-D5C9-2FBB4FAB2B2F}"/>
              </a:ext>
            </a:extLst>
          </p:cNvPr>
          <p:cNvSpPr txBox="1">
            <a:spLocks/>
          </p:cNvSpPr>
          <p:nvPr/>
        </p:nvSpPr>
        <p:spPr>
          <a:xfrm>
            <a:off x="1917948" y="5001784"/>
            <a:ext cx="2952328" cy="15007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Create VM Steps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  <a:endParaRPr lang="en-US" dirty="0"/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Create Resource Group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Create Virtual Machine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Enable Remote Access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Get Public IP Address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0776B848-6E20-34DD-CC3E-EFC8BC768B5A}"/>
              </a:ext>
            </a:extLst>
          </p:cNvPr>
          <p:cNvSpPr txBox="1">
            <a:spLocks/>
          </p:cNvSpPr>
          <p:nvPr/>
        </p:nvSpPr>
        <p:spPr>
          <a:xfrm>
            <a:off x="7319610" y="2132856"/>
            <a:ext cx="4176464" cy="4104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VM in Azure Portal</a:t>
            </a:r>
          </a:p>
          <a:p>
            <a:pPr lvl="1"/>
            <a:r>
              <a:rPr lang="en-US" dirty="0"/>
              <a:t>Subscription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Region</a:t>
            </a:r>
          </a:p>
          <a:p>
            <a:pPr lvl="1"/>
            <a:r>
              <a:rPr lang="en-US" dirty="0"/>
              <a:t>Availability (None, Zone, Set)</a:t>
            </a:r>
          </a:p>
          <a:p>
            <a:pPr lvl="1"/>
            <a:r>
              <a:rPr lang="en-US" dirty="0"/>
              <a:t>Image</a:t>
            </a:r>
          </a:p>
          <a:p>
            <a:pPr lvl="1"/>
            <a:r>
              <a:rPr lang="en-US" dirty="0"/>
              <a:t>Azure Spot instance</a:t>
            </a:r>
          </a:p>
          <a:p>
            <a:pPr lvl="1"/>
            <a:r>
              <a:rPr lang="en-US" dirty="0"/>
              <a:t>Size</a:t>
            </a:r>
          </a:p>
          <a:p>
            <a:pPr lvl="1"/>
            <a:r>
              <a:rPr lang="en-US" dirty="0"/>
              <a:t>Admin account</a:t>
            </a:r>
          </a:p>
          <a:p>
            <a:pPr lvl="1"/>
            <a:r>
              <a:rPr lang="en-US" dirty="0"/>
              <a:t>Inbound port rules (RDP)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Understanding, Creating and Deploying ARM Templates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6DBBC9D8-E813-2FD6-B370-0C0FE0AA5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780" y="2132856"/>
            <a:ext cx="4824535" cy="33801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ARM Templates</a:t>
            </a:r>
          </a:p>
          <a:p>
            <a:pPr lvl="1"/>
            <a:r>
              <a:rPr lang="en-US" dirty="0"/>
              <a:t>JSON file defining resources</a:t>
            </a:r>
          </a:p>
          <a:p>
            <a:pPr lvl="1"/>
            <a:r>
              <a:rPr lang="en-US" dirty="0"/>
              <a:t>Building block for automation</a:t>
            </a:r>
          </a:p>
          <a:p>
            <a:pPr lvl="1"/>
            <a:r>
              <a:rPr lang="en-US" dirty="0"/>
              <a:t>Submitted to ARM for provisioning</a:t>
            </a:r>
          </a:p>
          <a:p>
            <a:pPr lvl="1"/>
            <a:r>
              <a:rPr lang="en-US" dirty="0"/>
              <a:t>Converted to REST API operations</a:t>
            </a:r>
          </a:p>
          <a:p>
            <a:pPr lvl="1"/>
            <a:r>
              <a:rPr lang="en-US" dirty="0"/>
              <a:t>Export from Azure Portal, Azure CLI, etc.</a:t>
            </a:r>
          </a:p>
          <a:p>
            <a:pPr lvl="1"/>
            <a:r>
              <a:rPr lang="en-US" dirty="0"/>
              <a:t>Deploy from Azure Portal, Azure CLI, etc.</a:t>
            </a:r>
          </a:p>
          <a:p>
            <a:pPr lvl="2"/>
            <a:r>
              <a:rPr lang="en-US" dirty="0"/>
              <a:t>Custom template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2"/>
            <a:r>
              <a:rPr lang="en-US" dirty="0"/>
              <a:t>Quickstart Template Library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B0EEC0E4-0DA6-F50B-6D13-FE160574255F}"/>
              </a:ext>
            </a:extLst>
          </p:cNvPr>
          <p:cNvSpPr txBox="1">
            <a:spLocks/>
          </p:cNvSpPr>
          <p:nvPr/>
        </p:nvSpPr>
        <p:spPr>
          <a:xfrm>
            <a:off x="5753348" y="2060848"/>
            <a:ext cx="5904656" cy="38884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ARM Template Format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"$schema": "https://schema.management.azure.com/schemas/2019-04-01/.</a:t>
            </a:r>
            <a:r>
              <a:rPr lang="en-US" sz="1200" dirty="0" err="1"/>
              <a:t>deploymentTemplate.json</a:t>
            </a:r>
            <a:r>
              <a:rPr lang="en-US" sz="1200" dirty="0"/>
              <a:t>#",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</a:t>
            </a:r>
            <a:r>
              <a:rPr lang="en-US" sz="1200" dirty="0" err="1"/>
              <a:t>contentVersion</a:t>
            </a:r>
            <a:r>
              <a:rPr lang="en-US" sz="1200" dirty="0"/>
              <a:t>": "",   // For user version control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</a:t>
            </a:r>
            <a:r>
              <a:rPr lang="en-US" sz="1200" dirty="0" err="1"/>
              <a:t>apiProfile</a:t>
            </a:r>
            <a:r>
              <a:rPr lang="en-US" sz="1200" dirty="0"/>
              <a:t>": "",              // For versioning resources in template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"parameters": { },          // Deployment values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"variables": { },               // Values reused in the template. Constructed from parameters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"functions": [ ],              // Simplify template and allow code reuse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"resources": [ ],             // Resources to be deployed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200" dirty="0"/>
              <a:t>"outputs": { }                   // Return values from resources deployed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12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AU" sz="1200" dirty="0"/>
              <a:t>"</a:t>
            </a:r>
            <a:r>
              <a:rPr lang="en-AU" sz="1200" dirty="0" err="1"/>
              <a:t>dependsOn</a:t>
            </a:r>
            <a:r>
              <a:rPr lang="en-AU" sz="1200" dirty="0"/>
              <a:t>": [ ]          // List of resources to be created before current resource.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AU" sz="1200" dirty="0"/>
              <a:t>"properties": { }             // Resource properties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8933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Running Containers in Azure</a:t>
            </a:r>
            <a:br>
              <a:rPr lang="en-US" dirty="0"/>
            </a:br>
            <a:endParaRPr lang="en-US" dirty="0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43D05A3C-D38B-2943-8B42-25E2F904AD44}"/>
              </a:ext>
            </a:extLst>
          </p:cNvPr>
          <p:cNvSpPr txBox="1">
            <a:spLocks/>
          </p:cNvSpPr>
          <p:nvPr/>
        </p:nvSpPr>
        <p:spPr>
          <a:xfrm>
            <a:off x="333772" y="1556792"/>
            <a:ext cx="5112568" cy="30963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Container Fundamentals</a:t>
            </a:r>
          </a:p>
          <a:p>
            <a:pPr lvl="2"/>
            <a:r>
              <a:rPr lang="en-US" dirty="0"/>
              <a:t>Binaries, libraries and other components</a:t>
            </a:r>
          </a:p>
          <a:p>
            <a:pPr lvl="2"/>
            <a:r>
              <a:rPr lang="en-US" dirty="0"/>
              <a:t>Container image – binary application package</a:t>
            </a:r>
          </a:p>
          <a:p>
            <a:pPr lvl="2"/>
            <a:r>
              <a:rPr lang="en-US" dirty="0"/>
              <a:t>Container – running container image</a:t>
            </a:r>
          </a:p>
          <a:p>
            <a:pPr lvl="2"/>
            <a:r>
              <a:rPr lang="en-US" dirty="0"/>
              <a:t>One app inside the container</a:t>
            </a:r>
          </a:p>
          <a:p>
            <a:pPr lvl="2"/>
            <a:r>
              <a:rPr lang="en-US" dirty="0"/>
              <a:t>Generally, very small and very portable</a:t>
            </a:r>
          </a:p>
          <a:p>
            <a:pPr lvl="2"/>
            <a:r>
              <a:rPr lang="en-US" dirty="0"/>
              <a:t>Dramatically simplifies app deployment (start container)</a:t>
            </a:r>
          </a:p>
          <a:p>
            <a:pPr lvl="2"/>
            <a:r>
              <a:rPr lang="en-US" dirty="0"/>
              <a:t>Focus on Apps (build, configure, deploy)</a:t>
            </a:r>
          </a:p>
          <a:p>
            <a:pPr lvl="2"/>
            <a:r>
              <a:rPr lang="en-US" dirty="0"/>
              <a:t>Apps communicate via network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EC2141-90B2-72F1-34E7-5A392056D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988" y="4653136"/>
            <a:ext cx="7335620" cy="1756834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6C87D36-1C48-C1C7-6931-D292F94CF3EE}"/>
              </a:ext>
            </a:extLst>
          </p:cNvPr>
          <p:cNvSpPr txBox="1">
            <a:spLocks/>
          </p:cNvSpPr>
          <p:nvPr/>
        </p:nvSpPr>
        <p:spPr>
          <a:xfrm>
            <a:off x="5985892" y="1556792"/>
            <a:ext cx="4680520" cy="21547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Tools and Services</a:t>
            </a:r>
          </a:p>
          <a:p>
            <a:pPr lvl="2"/>
            <a:r>
              <a:rPr lang="en-US" dirty="0"/>
              <a:t>Docker – Tools to create container</a:t>
            </a:r>
          </a:p>
          <a:p>
            <a:pPr lvl="2"/>
            <a:r>
              <a:rPr lang="en-US" dirty="0"/>
              <a:t>Azure Container Registry (ACR) – Store and manage containers</a:t>
            </a:r>
          </a:p>
          <a:p>
            <a:pPr lvl="2"/>
            <a:r>
              <a:rPr lang="en-US" dirty="0"/>
              <a:t>Azure Container Instances (ACI) – Run container with no Servers to manage</a:t>
            </a:r>
          </a:p>
          <a:p>
            <a:pPr lvl="3"/>
            <a:r>
              <a:rPr lang="en-US" dirty="0"/>
              <a:t>Compute PaaS (VM, OS)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76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and Running Containers in Azure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D7024-45F5-EAC1-FC60-0F0B69D75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892" y="4581128"/>
            <a:ext cx="6048672" cy="2064099"/>
          </a:xfrm>
          <a:prstGeom prst="rect">
            <a:avLst/>
          </a:prstGeom>
        </p:spPr>
      </p:pic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8D74983-7DA4-E3B0-BF28-2C9789FA95DC}"/>
              </a:ext>
            </a:extLst>
          </p:cNvPr>
          <p:cNvSpPr txBox="1">
            <a:spLocks/>
          </p:cNvSpPr>
          <p:nvPr/>
        </p:nvSpPr>
        <p:spPr>
          <a:xfrm>
            <a:off x="189756" y="1477876"/>
            <a:ext cx="4176464" cy="31683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Build new image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Development workstation</a:t>
            </a:r>
          </a:p>
          <a:p>
            <a:pPr lvl="1"/>
            <a:r>
              <a:rPr lang="en-US" dirty="0"/>
              <a:t>Docker tools</a:t>
            </a:r>
          </a:p>
          <a:p>
            <a:pPr lvl="1"/>
            <a:r>
              <a:rPr lang="en-US" dirty="0"/>
              <a:t>Dockerfile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Sequence of commands used to build a Container Image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Copy compiled App binaries into Container Image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Define with binary scripts to run when container is started from image</a:t>
            </a: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4161E3DC-771B-4A70-BCCE-118B8BC223C2}"/>
              </a:ext>
            </a:extLst>
          </p:cNvPr>
          <p:cNvSpPr txBox="1">
            <a:spLocks/>
          </p:cNvSpPr>
          <p:nvPr/>
        </p:nvSpPr>
        <p:spPr>
          <a:xfrm>
            <a:off x="4663126" y="1556792"/>
            <a:ext cx="3447510" cy="29523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Push to ACR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Upload container image</a:t>
            </a:r>
          </a:p>
          <a:p>
            <a:pPr lvl="1"/>
            <a:r>
              <a:rPr lang="en-US" dirty="0"/>
              <a:t>Share with:</a:t>
            </a:r>
          </a:p>
          <a:p>
            <a:pPr lvl="2"/>
            <a:r>
              <a:rPr lang="en-US" dirty="0"/>
              <a:t>Other users</a:t>
            </a:r>
          </a:p>
          <a:p>
            <a:pPr lvl="2"/>
            <a:r>
              <a:rPr lang="en-US" dirty="0"/>
              <a:t>Container orchestrators</a:t>
            </a:r>
          </a:p>
          <a:p>
            <a:pPr lvl="1"/>
            <a:r>
              <a:rPr lang="en-US" dirty="0"/>
              <a:t>Key component in a CI/CD pipeline</a:t>
            </a:r>
          </a:p>
          <a:p>
            <a:pPr lvl="1"/>
            <a:r>
              <a:rPr lang="en-US" dirty="0"/>
              <a:t>ACR Tasks for container image automation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Service tiers (Basic, Standard, Premium)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A8C9C97E-A0A4-C6E0-46E3-D7B133128088}"/>
              </a:ext>
            </a:extLst>
          </p:cNvPr>
          <p:cNvSpPr txBox="1">
            <a:spLocks/>
          </p:cNvSpPr>
          <p:nvPr/>
        </p:nvSpPr>
        <p:spPr>
          <a:xfrm>
            <a:off x="7966620" y="1556792"/>
            <a:ext cx="3672408" cy="497284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Pull from ACR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(Demo)</a:t>
            </a:r>
          </a:p>
          <a:p>
            <a:pPr lvl="1"/>
            <a:r>
              <a:rPr lang="en-US" dirty="0"/>
              <a:t>Download container image</a:t>
            </a:r>
          </a:p>
          <a:p>
            <a:pPr lvl="1"/>
            <a:r>
              <a:rPr lang="en-US" dirty="0"/>
              <a:t>Create running container in ACI</a:t>
            </a:r>
          </a:p>
          <a:p>
            <a:pPr lvl="2"/>
            <a:r>
              <a:rPr lang="en-US" dirty="0"/>
              <a:t>Default: 1 vCPU, 1 GB RAM</a:t>
            </a:r>
          </a:p>
          <a:p>
            <a:pPr lvl="2"/>
            <a:r>
              <a:rPr lang="en-US" dirty="0"/>
              <a:t>Access Apps over internet via automatically provisioned FQDN</a:t>
            </a:r>
          </a:p>
          <a:p>
            <a:pPr lvl="2"/>
            <a:r>
              <a:rPr lang="en-US" dirty="0"/>
              <a:t>Optionally connect Apps to VNET (combine with ExpressRoute or VPN Gateway)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Use Azure Files for persistent storage (mounted File Shares backed by Azure Storage)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Define Restart policy - always, on failure and never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ACI is most affective for simple Apps, Task Automation, Build Jobs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Deployed in Groups (Share Host Machine, LAN, Storage and Lifecycle)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Combine Main App Container with Supporting Containers (e.g. Logging) to construct complex Apps</a:t>
            </a:r>
          </a:p>
          <a:p>
            <a:pPr lvl="1"/>
            <a:r>
              <a:rPr lang="en-US" dirty="0">
                <a:latin typeface="PS TT Commons Roman"/>
              </a:rPr>
              <a:t>For Full Container orchestration use Azure Kubernetes Service</a:t>
            </a:r>
          </a:p>
          <a:p>
            <a:pPr marL="231775" lvl="1" indent="0">
              <a:buNone/>
            </a:pPr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8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2: 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8D74983-7DA4-E3B0-BF28-2C9789FA95DC}"/>
              </a:ext>
            </a:extLst>
          </p:cNvPr>
          <p:cNvSpPr txBox="1">
            <a:spLocks/>
          </p:cNvSpPr>
          <p:nvPr/>
        </p:nvSpPr>
        <p:spPr>
          <a:xfrm>
            <a:off x="261764" y="1628800"/>
            <a:ext cx="4176464" cy="470497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Azure App Service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r>
              <a:rPr lang="en-US" dirty="0"/>
              <a:t>Http-based service for hosting web apps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Advanced version of web hosting</a:t>
            </a:r>
          </a:p>
          <a:p>
            <a:pPr lvl="1"/>
            <a:r>
              <a:rPr lang="en-US" dirty="0">
                <a:latin typeface="PS TT Commons Roman"/>
              </a:rPr>
              <a:t>Apps run and scale on Windows and Linux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Web app frameworks: </a:t>
            </a:r>
            <a:r>
              <a:rPr lang="en-US" b="0" i="0" dirty="0" err="1">
                <a:effectLst/>
                <a:latin typeface="PS TT Commons Roman"/>
              </a:rPr>
              <a:t>AspNet</a:t>
            </a:r>
            <a:r>
              <a:rPr lang="en-US" b="0" i="0" dirty="0">
                <a:effectLst/>
                <a:latin typeface="PS TT Commons Roman"/>
              </a:rPr>
              <a:t>, </a:t>
            </a:r>
            <a:r>
              <a:rPr lang="en-US" b="0" i="0" dirty="0" err="1">
                <a:effectLst/>
                <a:latin typeface="PS TT Commons Roman"/>
              </a:rPr>
              <a:t>AspNetCore</a:t>
            </a:r>
            <a:r>
              <a:rPr lang="en-US" b="0" i="0" dirty="0">
                <a:effectLst/>
                <a:latin typeface="PS TT Commons Roman"/>
              </a:rPr>
              <a:t>, </a:t>
            </a:r>
            <a:r>
              <a:rPr lang="en-US" b="0" i="0" dirty="0" err="1">
                <a:effectLst/>
                <a:latin typeface="PS TT Commons Roman"/>
              </a:rPr>
              <a:t>NodeJs</a:t>
            </a:r>
            <a:r>
              <a:rPr lang="en-US" b="0" i="0" dirty="0">
                <a:effectLst/>
                <a:latin typeface="PS TT Commons Roman"/>
              </a:rPr>
              <a:t>, Python, </a:t>
            </a:r>
            <a:r>
              <a:rPr lang="en-US" b="0" i="0" dirty="0" err="1">
                <a:effectLst/>
                <a:latin typeface="PS TT Commons Roman"/>
              </a:rPr>
              <a:t>Php</a:t>
            </a:r>
            <a:r>
              <a:rPr lang="en-US" b="0" i="0" dirty="0">
                <a:effectLst/>
                <a:latin typeface="PS TT Commons Roman"/>
              </a:rPr>
              <a:t>, etc.</a:t>
            </a:r>
          </a:p>
          <a:p>
            <a:pPr lvl="1"/>
            <a:r>
              <a:rPr lang="en-US" dirty="0">
                <a:latin typeface="PS TT Commons Roman"/>
              </a:rPr>
              <a:t>Security, load balancing &amp; automation</a:t>
            </a:r>
          </a:p>
          <a:p>
            <a:pPr lvl="1"/>
            <a:r>
              <a:rPr lang="en-US" dirty="0">
                <a:latin typeface="PS TT Commons Roman"/>
              </a:rPr>
              <a:t>App Service web app runs under App Service Plan</a:t>
            </a:r>
          </a:p>
          <a:p>
            <a:pPr lvl="1"/>
            <a:r>
              <a:rPr lang="en-US" dirty="0">
                <a:latin typeface="PS TT Commons Roman"/>
              </a:rPr>
              <a:t>VMs are behind App Service Plan</a:t>
            </a:r>
          </a:p>
          <a:p>
            <a:pPr lvl="2"/>
            <a:r>
              <a:rPr lang="en-US" dirty="0">
                <a:latin typeface="PS TT Commons Roman"/>
              </a:rPr>
              <a:t>Managed by Microsoft in terms of patching, high availability, security, etc.</a:t>
            </a:r>
          </a:p>
          <a:p>
            <a:pPr lvl="1"/>
            <a:r>
              <a:rPr lang="en-US" b="0" i="0" dirty="0">
                <a:effectLst/>
                <a:latin typeface="PS TT Commons Roman"/>
              </a:rPr>
              <a:t>Costs use are determined by the App Service Plan</a:t>
            </a:r>
          </a:p>
          <a:p>
            <a:pPr lvl="1"/>
            <a:r>
              <a:rPr lang="en-US" dirty="0">
                <a:latin typeface="PS TT Commons Roman"/>
              </a:rPr>
              <a:t>Two App Service Plan Types</a:t>
            </a:r>
          </a:p>
          <a:p>
            <a:pPr lvl="2"/>
            <a:r>
              <a:rPr lang="en-US" b="0" i="0" dirty="0">
                <a:effectLst/>
                <a:latin typeface="PS TT Commons Roman"/>
              </a:rPr>
              <a:t>Non-Isolated</a:t>
            </a:r>
          </a:p>
          <a:p>
            <a:pPr lvl="2"/>
            <a:r>
              <a:rPr lang="en-US" dirty="0">
                <a:latin typeface="PS TT Commons Roman"/>
              </a:rPr>
              <a:t>Isolated</a:t>
            </a:r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4161E3DC-771B-4A70-BCCE-118B8BC223C2}"/>
              </a:ext>
            </a:extLst>
          </p:cNvPr>
          <p:cNvSpPr txBox="1">
            <a:spLocks/>
          </p:cNvSpPr>
          <p:nvPr/>
        </p:nvSpPr>
        <p:spPr>
          <a:xfrm>
            <a:off x="4591118" y="1604344"/>
            <a:ext cx="3231486" cy="456096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Non-Isolated Plan</a:t>
            </a:r>
          </a:p>
          <a:p>
            <a:pPr lvl="1"/>
            <a:r>
              <a:rPr lang="en-US" dirty="0"/>
              <a:t>Users access Web App over internet</a:t>
            </a:r>
          </a:p>
          <a:p>
            <a:pPr lvl="1"/>
            <a:r>
              <a:rPr lang="en-US" dirty="0"/>
              <a:t>Does NOT run in private VNET</a:t>
            </a:r>
          </a:p>
          <a:p>
            <a:pPr lvl="1"/>
            <a:r>
              <a:rPr lang="en-US" dirty="0"/>
              <a:t>Free and Shared Plans (F1, D1)</a:t>
            </a:r>
          </a:p>
          <a:p>
            <a:pPr lvl="2"/>
            <a:r>
              <a:rPr lang="en-US" dirty="0"/>
              <a:t>Run in shared infra with other customers and low spec resources</a:t>
            </a:r>
          </a:p>
          <a:p>
            <a:pPr lvl="2"/>
            <a:r>
              <a:rPr lang="en-US" dirty="0"/>
              <a:t>Not suitable for Prod (not secure or scalable enough)</a:t>
            </a:r>
          </a:p>
          <a:p>
            <a:pPr lvl="1"/>
            <a:r>
              <a:rPr lang="en-US" dirty="0"/>
              <a:t>Basic (B1, B2, B3)</a:t>
            </a:r>
          </a:p>
          <a:p>
            <a:pPr lvl="2"/>
            <a:r>
              <a:rPr lang="en-US" dirty="0"/>
              <a:t>Low traffic requirements</a:t>
            </a:r>
          </a:p>
          <a:p>
            <a:pPr lvl="2"/>
            <a:r>
              <a:rPr lang="en-US" dirty="0"/>
              <a:t>Don’t need advanced auto scaling or traffic management features</a:t>
            </a:r>
          </a:p>
          <a:p>
            <a:pPr lvl="2"/>
            <a:r>
              <a:rPr lang="en-US" dirty="0"/>
              <a:t>For more robust Dev and Test scenarios</a:t>
            </a:r>
          </a:p>
          <a:p>
            <a:pPr lvl="1"/>
            <a:r>
              <a:rPr lang="en-US" dirty="0"/>
              <a:t>Standard (S1, S2, S3)</a:t>
            </a:r>
          </a:p>
          <a:p>
            <a:pPr lvl="2"/>
            <a:r>
              <a:rPr lang="en-US" dirty="0"/>
              <a:t>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 workloads</a:t>
            </a:r>
          </a:p>
          <a:p>
            <a:pPr lvl="2"/>
            <a:r>
              <a:rPr lang="en-US" dirty="0"/>
              <a:t>Pricing based on number of instances running</a:t>
            </a:r>
          </a:p>
          <a:p>
            <a:pPr lvl="2"/>
            <a:r>
              <a:rPr lang="en-US" dirty="0"/>
              <a:t>Start with S1 and scale-up as needed</a:t>
            </a:r>
          </a:p>
          <a:p>
            <a:pPr lvl="1"/>
            <a:r>
              <a:rPr lang="en-US" dirty="0"/>
              <a:t>Premium v2/v3 (P1v2 - P3v3)</a:t>
            </a:r>
          </a:p>
          <a:p>
            <a:pPr lvl="2"/>
            <a:r>
              <a:rPr lang="en-US" dirty="0"/>
              <a:t>Enhanced performance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 web apps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Isolation with App Service Environments (ASE)</a:t>
            </a:r>
          </a:p>
          <a:p>
            <a:pPr lvl="1"/>
            <a:r>
              <a:rPr lang="en-US" dirty="0"/>
              <a:t>Fully isolated and dedicated environment for running web apps</a:t>
            </a:r>
          </a:p>
          <a:p>
            <a:pPr lvl="1"/>
            <a:r>
              <a:rPr lang="en-US" dirty="0"/>
              <a:t>Still managed but dedicated to you to make part of private VNET</a:t>
            </a:r>
          </a:p>
          <a:p>
            <a:pPr lvl="1"/>
            <a:r>
              <a:rPr lang="en-US" dirty="0"/>
              <a:t>Designed for high performance, scale, high memory utilization (if Non-Isolated isn’t enough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Production</a:t>
            </a:r>
            <a:r>
              <a:rPr lang="en-US" dirty="0"/>
              <a:t>)</a:t>
            </a:r>
          </a:p>
          <a:p>
            <a:pPr lvl="1"/>
            <a:r>
              <a:rPr lang="en-US" u="sng" dirty="0"/>
              <a:t>Isolation and secure network access</a:t>
            </a:r>
          </a:p>
          <a:p>
            <a:pPr lvl="1"/>
            <a:r>
              <a:rPr lang="en-US" u="sng" dirty="0"/>
              <a:t>Fine-grained control over network traffic (i.e. Network Security Groups)</a:t>
            </a:r>
          </a:p>
          <a:p>
            <a:pPr lvl="1"/>
            <a:r>
              <a:rPr lang="en-US" dirty="0"/>
              <a:t>Apps can connect over VPN to on-premises resources</a:t>
            </a:r>
          </a:p>
          <a:p>
            <a:pPr lvl="1"/>
            <a:r>
              <a:rPr lang="en-US" dirty="0"/>
              <a:t>On-premises Apps can communicate with your Web App running in ASE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89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2196A8-5933-255D-189A-1268AFE87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8962" y="1491153"/>
            <a:ext cx="5682075" cy="23698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365307-5A69-BDDE-81AD-5E30CD058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72" y="4270676"/>
            <a:ext cx="5204507" cy="2206324"/>
          </a:xfrm>
          <a:prstGeom prst="rect">
            <a:avLst/>
          </a:prstGeom>
        </p:spPr>
      </p:pic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333772" y="1523525"/>
            <a:ext cx="5308661" cy="248153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External ASE Model</a:t>
            </a:r>
          </a:p>
          <a:p>
            <a:pPr lvl="1"/>
            <a:r>
              <a:rPr lang="en-US" dirty="0"/>
              <a:t>All resources may NOT have Public IP</a:t>
            </a:r>
          </a:p>
          <a:p>
            <a:pPr lvl="1"/>
            <a:r>
              <a:rPr lang="en-US" dirty="0"/>
              <a:t>Network access explicitly allowed to outside world</a:t>
            </a:r>
          </a:p>
          <a:p>
            <a:pPr lvl="1"/>
            <a:r>
              <a:rPr lang="en-US" dirty="0"/>
              <a:t>External Users access ASE via Public Virtual IP (VIP) address</a:t>
            </a:r>
          </a:p>
          <a:p>
            <a:r>
              <a:rPr lang="en-US" dirty="0"/>
              <a:t>Internal ASE Model 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(two diagrams below)</a:t>
            </a:r>
          </a:p>
          <a:p>
            <a:pPr lvl="1"/>
            <a:r>
              <a:rPr lang="en-US" dirty="0"/>
              <a:t>Internal Resources access ASE via Inside Load Balancer (ILB) Private IP address resource</a:t>
            </a:r>
          </a:p>
          <a:p>
            <a:pPr lvl="1"/>
            <a:r>
              <a:rPr lang="en-US" dirty="0"/>
              <a:t>Common Pattern: On-Premises servers talk to ILB Private IP address over a private connection (i.e. VPN, Express Route)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EBE74BF-D85C-F4BF-58D5-69535A528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388" y="4247012"/>
            <a:ext cx="5941538" cy="220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3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Azure App Service Web Apps</a:t>
            </a:r>
            <a:br>
              <a:rPr lang="en-US" dirty="0"/>
            </a:br>
            <a:endParaRPr lang="en-US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64766CA5-7D26-001E-FBD8-0BD98C666017}"/>
              </a:ext>
            </a:extLst>
          </p:cNvPr>
          <p:cNvSpPr txBox="1">
            <a:spLocks/>
          </p:cNvSpPr>
          <p:nvPr/>
        </p:nvSpPr>
        <p:spPr>
          <a:xfrm>
            <a:off x="8110636" y="1628800"/>
            <a:ext cx="3600400" cy="3696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marL="806450" lvl="2" indent="-342900">
              <a:buFont typeface="+mj-lt"/>
              <a:buAutoNum type="arabicPeriod"/>
            </a:pPr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CCE030A9-E795-8163-A053-DD5F2E352B75}"/>
              </a:ext>
            </a:extLst>
          </p:cNvPr>
          <p:cNvSpPr txBox="1">
            <a:spLocks/>
          </p:cNvSpPr>
          <p:nvPr/>
        </p:nvSpPr>
        <p:spPr>
          <a:xfrm>
            <a:off x="657808" y="1725918"/>
            <a:ext cx="4536504" cy="444365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Web App in Azure Portal</a:t>
            </a:r>
          </a:p>
          <a:p>
            <a:pPr lvl="1"/>
            <a:r>
              <a:rPr lang="en-US" dirty="0"/>
              <a:t>Subscription</a:t>
            </a:r>
          </a:p>
          <a:p>
            <a:pPr lvl="1"/>
            <a:r>
              <a:rPr lang="en-US" dirty="0"/>
              <a:t>Resource Group</a:t>
            </a:r>
          </a:p>
          <a:p>
            <a:pPr lvl="1"/>
            <a:r>
              <a:rPr lang="en-US" dirty="0"/>
              <a:t>Name = [unique].azurewebsites.net</a:t>
            </a:r>
          </a:p>
          <a:p>
            <a:pPr lvl="1"/>
            <a:r>
              <a:rPr lang="en-US" dirty="0"/>
              <a:t>Publish = Code, Docker Container</a:t>
            </a:r>
          </a:p>
          <a:p>
            <a:pPr lvl="1"/>
            <a:r>
              <a:rPr lang="en-US" dirty="0"/>
              <a:t>Runtime stack = .NET Core 6 LTS, ASP.NET 4.8, Java</a:t>
            </a:r>
          </a:p>
          <a:p>
            <a:pPr lvl="1"/>
            <a:r>
              <a:rPr lang="en-US" dirty="0"/>
              <a:t>Docker Operating System = Windows, Linux</a:t>
            </a:r>
          </a:p>
          <a:p>
            <a:pPr lvl="1"/>
            <a:r>
              <a:rPr lang="en-US" dirty="0"/>
              <a:t>Region = Australia East</a:t>
            </a:r>
          </a:p>
          <a:p>
            <a:pPr lvl="1"/>
            <a:r>
              <a:rPr lang="en-US" dirty="0"/>
              <a:t>App Service Plan</a:t>
            </a:r>
          </a:p>
          <a:p>
            <a:pPr lvl="2"/>
            <a:r>
              <a:rPr lang="en-US" dirty="0"/>
              <a:t>Windows Plan = (New) ASP-webappsdevrg-b843</a:t>
            </a:r>
          </a:p>
          <a:p>
            <a:pPr lvl="2"/>
            <a:r>
              <a:rPr lang="en-US" dirty="0" err="1"/>
              <a:t>Sku</a:t>
            </a:r>
            <a:r>
              <a:rPr lang="en-US" dirty="0"/>
              <a:t> and size = Standard S1, 100 total ACU, 1.75 GB memory</a:t>
            </a:r>
          </a:p>
          <a:p>
            <a:pPr lvl="1"/>
            <a:r>
              <a:rPr lang="en-US" dirty="0"/>
              <a:t>Monitoring</a:t>
            </a:r>
          </a:p>
          <a:p>
            <a:pPr lvl="2"/>
            <a:r>
              <a:rPr lang="en-US" dirty="0"/>
              <a:t>Enable App Insights = Yes</a:t>
            </a:r>
          </a:p>
          <a:p>
            <a:pPr lvl="2"/>
            <a:r>
              <a:rPr lang="en-US" dirty="0"/>
              <a:t>App Insights = (New) appinsights123 (Australia East)</a:t>
            </a:r>
          </a:p>
          <a:p>
            <a:pPr lvl="1"/>
            <a:r>
              <a:rPr lang="en-US" dirty="0"/>
              <a:t>Test created Web App by browsing URL from Overview page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98CB8E2-B4C0-9880-B346-010858B2325F}"/>
              </a:ext>
            </a:extLst>
          </p:cNvPr>
          <p:cNvSpPr txBox="1">
            <a:spLocks/>
          </p:cNvSpPr>
          <p:nvPr/>
        </p:nvSpPr>
        <p:spPr>
          <a:xfrm>
            <a:off x="5662364" y="1552625"/>
            <a:ext cx="5472608" cy="93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Creating</a:t>
            </a:r>
            <a:r>
              <a:rPr lang="en-US" dirty="0"/>
              <a:t> Web App via Azure CLI 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(Demo)</a:t>
            </a:r>
          </a:p>
          <a:p>
            <a:pPr lvl="1"/>
            <a:endParaRPr lang="en-US" dirty="0"/>
          </a:p>
          <a:p>
            <a:pPr lvl="1" algn="r"/>
            <a:endParaRPr lang="en-US" dirty="0"/>
          </a:p>
          <a:p>
            <a:pPr lvl="1"/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2"/>
            <a:endParaRPr lang="en-US" b="0" i="0" dirty="0">
              <a:effectLst/>
              <a:latin typeface="PS TT Commons Roman"/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078996-AA78-FAE5-A9BB-BAF0B3B60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420" y="2060848"/>
            <a:ext cx="4914412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1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2504</TotalTime>
  <Words>3021</Words>
  <Application>Microsoft Office PowerPoint</Application>
  <PresentationFormat>Custom</PresentationFormat>
  <Paragraphs>506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Corbel</vt:lpstr>
      <vt:lpstr>PS TT Commons Roman</vt:lpstr>
      <vt:lpstr>Digital Blue Tunnel 16x9</vt:lpstr>
      <vt:lpstr>AZ-204: Develop Compute Solutions</vt:lpstr>
      <vt:lpstr>Overview</vt:lpstr>
      <vt:lpstr>Part 1: Provisioning and Configuring Azure Virtual Machines</vt:lpstr>
      <vt:lpstr>Understanding, Creating and Deploying ARM Templates</vt:lpstr>
      <vt:lpstr>Creating and Running Containers in Azure </vt:lpstr>
      <vt:lpstr>Creating and Running Containers in Azure </vt:lpstr>
      <vt:lpstr>Part 2: Creating Azure App Service Web Apps </vt:lpstr>
      <vt:lpstr>Creating Azure App Service Web Apps </vt:lpstr>
      <vt:lpstr>Creating Azure App Service Web Apps </vt:lpstr>
      <vt:lpstr>Configuring Azure App Service </vt:lpstr>
      <vt:lpstr>Configuring Azure App Service </vt:lpstr>
      <vt:lpstr>Scaling Azure App Service </vt:lpstr>
      <vt:lpstr>Scaling Azure App Service </vt:lpstr>
      <vt:lpstr>Part 3: Creating Azure Functions </vt:lpstr>
      <vt:lpstr>Implementing Azure Function Triggers </vt:lpstr>
      <vt:lpstr>Implementing Azure Function Bindings </vt:lpstr>
      <vt:lpstr>Implementing Azure Durable Functions </vt:lpstr>
      <vt:lpstr>Implementing Azure Durable Functions </vt:lpstr>
      <vt:lpstr>Implementing Azure Durable Functions </vt:lpstr>
      <vt:lpstr>Implementing Custom Handlers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AZ-204 - Develop Compute Solutions</dc:title>
  <dc:creator>Sergiy Nagorny</dc:creator>
  <cp:lastModifiedBy>Sergiy Nagorny</cp:lastModifiedBy>
  <cp:revision>8</cp:revision>
  <dcterms:created xsi:type="dcterms:W3CDTF">2023-09-04T09:43:58Z</dcterms:created>
  <dcterms:modified xsi:type="dcterms:W3CDTF">2023-09-21T01:42:13Z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